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activeX/activeX1.xml" ContentType="application/vnd.ms-office.activeX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1063" r:id="rId3"/>
    <p:sldId id="1065" r:id="rId4"/>
    <p:sldId id="1064" r:id="rId5"/>
    <p:sldId id="1066" r:id="rId6"/>
    <p:sldId id="1079" r:id="rId7"/>
    <p:sldId id="1080" r:id="rId8"/>
    <p:sldId id="1081" r:id="rId9"/>
    <p:sldId id="1067" r:id="rId10"/>
    <p:sldId id="1070" r:id="rId11"/>
    <p:sldId id="1082" r:id="rId12"/>
    <p:sldId id="1083" r:id="rId13"/>
    <p:sldId id="1084" r:id="rId14"/>
    <p:sldId id="1085" r:id="rId15"/>
    <p:sldId id="1075" r:id="rId16"/>
    <p:sldId id="1077" r:id="rId17"/>
    <p:sldId id="1078" r:id="rId18"/>
    <p:sldId id="1086" r:id="rId19"/>
    <p:sldId id="667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C6"/>
    <a:srgbClr val="F4858D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0" y="90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#1" loCatId="relationship" qsTypeId="urn:microsoft.com/office/officeart/2005/8/quickstyle/simple1#1" qsCatId="simple" csTypeId="urn:microsoft.com/office/officeart/2005/8/colors/colorful1#1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 dirty="0" smtClean="0"/>
            <a:t>理财意识</a:t>
          </a:r>
          <a:endParaRPr lang="zh-CN" altLang="en-US" sz="2800" dirty="0"/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dirty="0" smtClean="0"/>
            <a:t>理性消费</a:t>
          </a:r>
          <a:endParaRPr lang="zh-CN" altLang="en-US" sz="28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zh-CN" altLang="en-US" sz="2800" dirty="0" smtClean="0"/>
            <a:t>财经素养</a:t>
          </a:r>
          <a:endParaRPr lang="zh-CN" altLang="en-US" sz="2800" dirty="0"/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#1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9E7E1A2-CE93-408C-9918-FBCFAA91E107}" type="presOf" srcId="{0B70ACE5-2F14-47FD-8A1E-FCEE91558D17}" destId="{825C8AF0-DA7D-4295-9CC7-ED454D9572BC}" srcOrd="0" destOrd="0" presId="urn:microsoft.com/office/officeart/2005/8/layout/venn3#1"/>
    <dgm:cxn modelId="{7DF65365-3531-4FA0-84B0-78510D398943}" type="presOf" srcId="{0003A3F3-46CE-4A39-889B-A9671519A6AD}" destId="{B74862CB-D6D8-45AE-826E-50DF2490B44A}" srcOrd="0" destOrd="0" presId="urn:microsoft.com/office/officeart/2005/8/layout/venn3#1"/>
    <dgm:cxn modelId="{5C8CD9CD-DF28-4C8E-A322-D3FB7732BA10}" type="presOf" srcId="{5BFF6280-D6E3-40DD-8458-D70EC4B61DFA}" destId="{316EE107-551D-466F-A89B-3097AF9804E2}" srcOrd="0" destOrd="0" presId="urn:microsoft.com/office/officeart/2005/8/layout/venn3#1"/>
    <dgm:cxn modelId="{3D3133D5-240A-4F93-807F-CF0E7F69F71E}" type="presParOf" srcId="{C0E7FF11-0AFA-4643-98EB-D05A4CC6D185}" destId="{B74862CB-D6D8-45AE-826E-50DF2490B44A}" srcOrd="0" destOrd="0" presId="urn:microsoft.com/office/officeart/2005/8/layout/venn3#1"/>
    <dgm:cxn modelId="{82D658EE-851F-41BA-9DDB-033DEA3D8096}" type="presParOf" srcId="{C0E7FF11-0AFA-4643-98EB-D05A4CC6D185}" destId="{8B81F767-FBC8-4FD5-A0D8-994A7B138542}" srcOrd="1" destOrd="0" presId="urn:microsoft.com/office/officeart/2005/8/layout/venn3#1"/>
    <dgm:cxn modelId="{572A4AF9-47C2-4146-B949-61FB6D64D772}" type="presParOf" srcId="{C0E7FF11-0AFA-4643-98EB-D05A4CC6D185}" destId="{316EE107-551D-466F-A89B-3097AF9804E2}" srcOrd="2" destOrd="0" presId="urn:microsoft.com/office/officeart/2005/8/layout/venn3#1"/>
    <dgm:cxn modelId="{D394A281-DFF7-40CB-B279-F2CCCE8EEC66}" type="presParOf" srcId="{C0E7FF11-0AFA-4643-98EB-D05A4CC6D185}" destId="{C266F14E-5577-44AF-9ADA-89423513A4CA}" srcOrd="3" destOrd="0" presId="urn:microsoft.com/office/officeart/2005/8/layout/venn3#1"/>
    <dgm:cxn modelId="{FE59D160-56D4-4262-ADFE-10FBF1C0B2A7}" type="presParOf" srcId="{C0E7FF11-0AFA-4643-98EB-D05A4CC6D185}" destId="{825C8AF0-DA7D-4295-9CC7-ED454D9572BC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4E694-4117-419D-A21B-63C68476EBD0}" type="doc">
      <dgm:prSet loTypeId="urn:microsoft.com/office/officeart/2005/8/layout/matrix3" loCatId="matrix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63A80743-389C-4E3B-81FF-BA6DE0A7D752}">
      <dgm:prSet custT="1"/>
      <dgm:spPr/>
      <dgm:t>
        <a:bodyPr/>
        <a:lstStyle/>
        <a:p>
          <a:pPr rtl="0"/>
          <a:r>
            <a:rPr lang="zh-CN" altLang="en-US" sz="2800" dirty="0" smtClean="0"/>
            <a:t>支出</a:t>
          </a:r>
          <a:endParaRPr lang="en-US" altLang="zh-CN" sz="2800" dirty="0" smtClean="0"/>
        </a:p>
        <a:p>
          <a:pPr rtl="0"/>
          <a:r>
            <a:rPr lang="zh-CN" altLang="en-US" sz="2800" dirty="0" smtClean="0"/>
            <a:t>有度</a:t>
          </a:r>
          <a:endParaRPr lang="zh-CN" altLang="en-US" sz="2800" dirty="0"/>
        </a:p>
      </dgm:t>
    </dgm:pt>
    <dgm:pt modelId="{D86FAB49-C9C0-4F99-B202-F4D53D65A64C}" type="parTrans" cxnId="{B235321D-CE2A-4117-B2FF-696275C87574}">
      <dgm:prSet/>
      <dgm:spPr/>
      <dgm:t>
        <a:bodyPr/>
        <a:lstStyle/>
        <a:p>
          <a:endParaRPr lang="zh-CN" altLang="en-US" sz="2800"/>
        </a:p>
      </dgm:t>
    </dgm:pt>
    <dgm:pt modelId="{35C68E9F-0E7B-469F-B706-9D40FEF2D376}" type="sibTrans" cxnId="{B235321D-CE2A-4117-B2FF-696275C87574}">
      <dgm:prSet/>
      <dgm:spPr/>
      <dgm:t>
        <a:bodyPr/>
        <a:lstStyle/>
        <a:p>
          <a:endParaRPr lang="zh-CN" altLang="en-US" sz="2800"/>
        </a:p>
      </dgm:t>
    </dgm:pt>
    <dgm:pt modelId="{4D14E916-7676-4CB9-AC4A-14B6C87AB56B}">
      <dgm:prSet custT="1"/>
      <dgm:spPr/>
      <dgm:t>
        <a:bodyPr/>
        <a:lstStyle/>
        <a:p>
          <a:pPr rtl="0"/>
          <a:r>
            <a:rPr lang="zh-CN" altLang="en-US" sz="2800" dirty="0" smtClean="0"/>
            <a:t>学会</a:t>
          </a:r>
          <a:endParaRPr lang="en-US" altLang="zh-CN" sz="2800" dirty="0" smtClean="0"/>
        </a:p>
        <a:p>
          <a:pPr rtl="0"/>
          <a:r>
            <a:rPr lang="zh-CN" altLang="en-US" sz="2800" dirty="0" smtClean="0"/>
            <a:t>计划</a:t>
          </a:r>
          <a:endParaRPr lang="zh-CN" altLang="en-US" sz="2800" dirty="0"/>
        </a:p>
      </dgm:t>
    </dgm:pt>
    <dgm:pt modelId="{44628E56-C9F5-4A45-8BAA-FB0BD8FCF52D}" type="parTrans" cxnId="{95B3C467-2FA2-4024-8D0A-61BF0068157D}">
      <dgm:prSet/>
      <dgm:spPr/>
      <dgm:t>
        <a:bodyPr/>
        <a:lstStyle/>
        <a:p>
          <a:endParaRPr lang="zh-CN" altLang="en-US" sz="2800"/>
        </a:p>
      </dgm:t>
    </dgm:pt>
    <dgm:pt modelId="{2800DF3A-AC2C-41CE-BC8C-08D20856AFB1}" type="sibTrans" cxnId="{95B3C467-2FA2-4024-8D0A-61BF0068157D}">
      <dgm:prSet/>
      <dgm:spPr/>
      <dgm:t>
        <a:bodyPr/>
        <a:lstStyle/>
        <a:p>
          <a:endParaRPr lang="zh-CN" altLang="en-US" sz="2800"/>
        </a:p>
      </dgm:t>
    </dgm:pt>
    <dgm:pt modelId="{CD2CDDF1-7FF6-49D6-9E93-469841DF7411}">
      <dgm:prSet custT="1"/>
      <dgm:spPr/>
      <dgm:t>
        <a:bodyPr/>
        <a:lstStyle/>
        <a:p>
          <a:pPr rtl="0"/>
          <a:r>
            <a:rPr lang="zh-CN" altLang="en-US" sz="2800" dirty="0" smtClean="0"/>
            <a:t>合理</a:t>
          </a:r>
          <a:endParaRPr lang="en-US" altLang="zh-CN" sz="2800" dirty="0" smtClean="0"/>
        </a:p>
        <a:p>
          <a:pPr rtl="0"/>
          <a:r>
            <a:rPr lang="zh-CN" altLang="en-US" sz="2800" dirty="0" smtClean="0"/>
            <a:t>理财</a:t>
          </a:r>
          <a:endParaRPr lang="zh-CN" altLang="en-US" sz="2800" dirty="0"/>
        </a:p>
      </dgm:t>
    </dgm:pt>
    <dgm:pt modelId="{3D6C6276-AFA3-4FF8-A086-9DCB99D81F8A}" type="parTrans" cxnId="{4A3A001A-04D7-4C0F-8965-6B5A8F881BF0}">
      <dgm:prSet/>
      <dgm:spPr/>
      <dgm:t>
        <a:bodyPr/>
        <a:lstStyle/>
        <a:p>
          <a:endParaRPr lang="zh-CN" altLang="en-US" sz="2800"/>
        </a:p>
      </dgm:t>
    </dgm:pt>
    <dgm:pt modelId="{9CE1569C-8491-4C63-9E5B-77A2E2B96016}" type="sibTrans" cxnId="{4A3A001A-04D7-4C0F-8965-6B5A8F881BF0}">
      <dgm:prSet/>
      <dgm:spPr/>
      <dgm:t>
        <a:bodyPr/>
        <a:lstStyle/>
        <a:p>
          <a:endParaRPr lang="zh-CN" altLang="en-US" sz="2800"/>
        </a:p>
      </dgm:t>
    </dgm:pt>
    <dgm:pt modelId="{D2E722FE-4C9B-409D-BA5A-1DF560890076}">
      <dgm:prSet custT="1"/>
      <dgm:spPr/>
      <dgm:t>
        <a:bodyPr/>
        <a:lstStyle/>
        <a:p>
          <a:pPr rtl="0"/>
          <a:r>
            <a:rPr lang="zh-CN" altLang="en-US" sz="2800" dirty="0" smtClean="0"/>
            <a:t>投资</a:t>
          </a:r>
          <a:endParaRPr lang="en-US" altLang="zh-CN" sz="2800" dirty="0" smtClean="0"/>
        </a:p>
        <a:p>
          <a:pPr rtl="0"/>
          <a:r>
            <a:rPr lang="zh-CN" altLang="en-US" sz="2800" dirty="0" smtClean="0"/>
            <a:t>自己</a:t>
          </a:r>
          <a:endParaRPr lang="zh-CN" altLang="en-US" sz="2800" dirty="0"/>
        </a:p>
      </dgm:t>
    </dgm:pt>
    <dgm:pt modelId="{7C286CDB-8690-4F46-B056-FBBF06E47397}" type="parTrans" cxnId="{1BDFC8F2-BD98-4FBF-91B4-702C300E3E13}">
      <dgm:prSet/>
      <dgm:spPr/>
      <dgm:t>
        <a:bodyPr/>
        <a:lstStyle/>
        <a:p>
          <a:endParaRPr lang="zh-CN" altLang="en-US" sz="2800"/>
        </a:p>
      </dgm:t>
    </dgm:pt>
    <dgm:pt modelId="{2D2D75CA-8365-427A-B547-90F499AF2ADE}" type="sibTrans" cxnId="{1BDFC8F2-BD98-4FBF-91B4-702C300E3E13}">
      <dgm:prSet/>
      <dgm:spPr/>
      <dgm:t>
        <a:bodyPr/>
        <a:lstStyle/>
        <a:p>
          <a:endParaRPr lang="zh-CN" altLang="en-US" sz="2800"/>
        </a:p>
      </dgm:t>
    </dgm:pt>
    <dgm:pt modelId="{C52B15BB-D324-4F4A-984A-DBD15150788E}" type="pres">
      <dgm:prSet presAssocID="{7A74E694-4117-419D-A21B-63C68476EBD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91C55CA-5DE3-4CF8-8D22-4F03AA928F49}" type="pres">
      <dgm:prSet presAssocID="{7A74E694-4117-419D-A21B-63C68476EBD0}" presName="diamond" presStyleLbl="bgShp" presStyleIdx="0" presStyleCnt="1"/>
      <dgm:spPr/>
    </dgm:pt>
    <dgm:pt modelId="{BE4E30C9-6AE7-4621-BBC9-30FB1538BC4A}" type="pres">
      <dgm:prSet presAssocID="{7A74E694-4117-419D-A21B-63C68476EBD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ACC0B3-7AD6-44CA-81AB-27724FBFCFAF}" type="pres">
      <dgm:prSet presAssocID="{7A74E694-4117-419D-A21B-63C68476EBD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590A5A-C74C-4F60-8051-EBAEE4961D7D}" type="pres">
      <dgm:prSet presAssocID="{7A74E694-4117-419D-A21B-63C68476EBD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B1C4E0-FA54-445A-9C9E-DC04CBF04DF1}" type="pres">
      <dgm:prSet presAssocID="{7A74E694-4117-419D-A21B-63C68476EBD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DFC8F2-BD98-4FBF-91B4-702C300E3E13}" srcId="{7A74E694-4117-419D-A21B-63C68476EBD0}" destId="{D2E722FE-4C9B-409D-BA5A-1DF560890076}" srcOrd="3" destOrd="0" parTransId="{7C286CDB-8690-4F46-B056-FBBF06E47397}" sibTransId="{2D2D75CA-8365-427A-B547-90F499AF2ADE}"/>
    <dgm:cxn modelId="{EB516FE9-6C5D-4152-B40E-B64D855985D0}" type="presOf" srcId="{63A80743-389C-4E3B-81FF-BA6DE0A7D752}" destId="{BE4E30C9-6AE7-4621-BBC9-30FB1538BC4A}" srcOrd="0" destOrd="0" presId="urn:microsoft.com/office/officeart/2005/8/layout/matrix3"/>
    <dgm:cxn modelId="{B235321D-CE2A-4117-B2FF-696275C87574}" srcId="{7A74E694-4117-419D-A21B-63C68476EBD0}" destId="{63A80743-389C-4E3B-81FF-BA6DE0A7D752}" srcOrd="0" destOrd="0" parTransId="{D86FAB49-C9C0-4F99-B202-F4D53D65A64C}" sibTransId="{35C68E9F-0E7B-469F-B706-9D40FEF2D376}"/>
    <dgm:cxn modelId="{95B3C467-2FA2-4024-8D0A-61BF0068157D}" srcId="{7A74E694-4117-419D-A21B-63C68476EBD0}" destId="{4D14E916-7676-4CB9-AC4A-14B6C87AB56B}" srcOrd="1" destOrd="0" parTransId="{44628E56-C9F5-4A45-8BAA-FB0BD8FCF52D}" sibTransId="{2800DF3A-AC2C-41CE-BC8C-08D20856AFB1}"/>
    <dgm:cxn modelId="{4A3A001A-04D7-4C0F-8965-6B5A8F881BF0}" srcId="{7A74E694-4117-419D-A21B-63C68476EBD0}" destId="{CD2CDDF1-7FF6-49D6-9E93-469841DF7411}" srcOrd="2" destOrd="0" parTransId="{3D6C6276-AFA3-4FF8-A086-9DCB99D81F8A}" sibTransId="{9CE1569C-8491-4C63-9E5B-77A2E2B96016}"/>
    <dgm:cxn modelId="{A11560AE-6BAD-4E8E-9BE9-B077543C9963}" type="presOf" srcId="{D2E722FE-4C9B-409D-BA5A-1DF560890076}" destId="{05B1C4E0-FA54-445A-9C9E-DC04CBF04DF1}" srcOrd="0" destOrd="0" presId="urn:microsoft.com/office/officeart/2005/8/layout/matrix3"/>
    <dgm:cxn modelId="{D6693D18-3D8F-44BB-B9F9-733149DF3718}" type="presOf" srcId="{4D14E916-7676-4CB9-AC4A-14B6C87AB56B}" destId="{34ACC0B3-7AD6-44CA-81AB-27724FBFCFAF}" srcOrd="0" destOrd="0" presId="urn:microsoft.com/office/officeart/2005/8/layout/matrix3"/>
    <dgm:cxn modelId="{0D6EE497-4FA6-41D4-AEF4-F36D61236D23}" type="presOf" srcId="{CD2CDDF1-7FF6-49D6-9E93-469841DF7411}" destId="{09590A5A-C74C-4F60-8051-EBAEE4961D7D}" srcOrd="0" destOrd="0" presId="urn:microsoft.com/office/officeart/2005/8/layout/matrix3"/>
    <dgm:cxn modelId="{16B89068-F46A-4D40-9F4B-39E5D0B1363D}" type="presOf" srcId="{7A74E694-4117-419D-A21B-63C68476EBD0}" destId="{C52B15BB-D324-4F4A-984A-DBD15150788E}" srcOrd="0" destOrd="0" presId="urn:microsoft.com/office/officeart/2005/8/layout/matrix3"/>
    <dgm:cxn modelId="{35650F2C-B080-4C03-A6F4-E50B2AA1D418}" type="presParOf" srcId="{C52B15BB-D324-4F4A-984A-DBD15150788E}" destId="{991C55CA-5DE3-4CF8-8D22-4F03AA928F49}" srcOrd="0" destOrd="0" presId="urn:microsoft.com/office/officeart/2005/8/layout/matrix3"/>
    <dgm:cxn modelId="{EF284727-1DBD-4832-8254-328D71B9B7AD}" type="presParOf" srcId="{C52B15BB-D324-4F4A-984A-DBD15150788E}" destId="{BE4E30C9-6AE7-4621-BBC9-30FB1538BC4A}" srcOrd="1" destOrd="0" presId="urn:microsoft.com/office/officeart/2005/8/layout/matrix3"/>
    <dgm:cxn modelId="{D2D07A35-5684-444C-B399-8DD76DA5B347}" type="presParOf" srcId="{C52B15BB-D324-4F4A-984A-DBD15150788E}" destId="{34ACC0B3-7AD6-44CA-81AB-27724FBFCFAF}" srcOrd="2" destOrd="0" presId="urn:microsoft.com/office/officeart/2005/8/layout/matrix3"/>
    <dgm:cxn modelId="{23BE789E-0B26-4C71-8C11-D0027B450C95}" type="presParOf" srcId="{C52B15BB-D324-4F4A-984A-DBD15150788E}" destId="{09590A5A-C74C-4F60-8051-EBAEE4961D7D}" srcOrd="3" destOrd="0" presId="urn:microsoft.com/office/officeart/2005/8/layout/matrix3"/>
    <dgm:cxn modelId="{1E65BF51-8ED5-4DE0-8385-12B24FF11CEC}" type="presParOf" srcId="{C52B15BB-D324-4F4A-984A-DBD15150788E}" destId="{05B1C4E0-FA54-445A-9C9E-DC04CBF04D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2019/10/14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16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1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47" name="ShockwaveFlash1" r:id="rId2" imgW="2106360" imgH="620280"/>
        </mc:Choice>
        <mc:Fallback>
          <p:control name="ShockwaveFlash1" r:id="rId2" imgW="2106360" imgH="620280">
            <p:pic>
              <p:nvPicPr>
                <p:cNvPr id="2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821988" y="11113"/>
                  <a:ext cx="1136650" cy="722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1870" y="1597025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理财有道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《生涯规划指导》高中二年级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5" y="3078437"/>
            <a:ext cx="5257801" cy="35122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703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活动２：我的钱都花哪儿了？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7414" y="1791593"/>
            <a:ext cx="3697817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2800" dirty="0" smtClean="0"/>
              <a:t>　　请回顾你上月的消费情况，画出你的消费账单饼状图，并呈现你的消费项目、各项目所花金额及占你上月收入的比例。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4" y="1488978"/>
            <a:ext cx="6014852" cy="4948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89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活动３：反观消费行为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31715" y="1708651"/>
            <a:ext cx="9534586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zh-CN" altLang="en-US" sz="2800" dirty="0" smtClean="0"/>
              <a:t>　　</a:t>
            </a:r>
            <a:r>
              <a:rPr lang="zh-CN" altLang="en-US" sz="2800" b="1" dirty="0" smtClean="0"/>
              <a:t>案例一</a:t>
            </a:r>
            <a:endParaRPr lang="en-US" altLang="zh-CN" sz="2800" b="1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　　经历了一个暑假重新回到校园，小新发现身边的人都在开心地聊着自己的暑期经历。有人参加了英国夏令营，有人父母一起去了韩国旅游，有人添置了电子三件套（手机、平板、电脑），最普通的也去了国内好几个城市游玩，而家境一般的小新除了回一趟老家，几乎全部时间都宅在家，和同学相比他觉得自己的经历太“廉价”。于是，回家后他要求父母请假带他出国旅游一趟，以便能融入同学间的交流。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89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活动３：反观消费行为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31715" y="1708651"/>
            <a:ext cx="953458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zh-CN" altLang="en-US" sz="2800" dirty="0" smtClean="0"/>
              <a:t>　　</a:t>
            </a:r>
            <a:r>
              <a:rPr lang="zh-CN" altLang="en-US" sz="2800" b="1" dirty="0" smtClean="0"/>
              <a:t>案例二</a:t>
            </a:r>
            <a:endParaRPr lang="en-US" altLang="zh-CN" sz="2800" b="1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　　小杰是一名在校寄宿的高中生，每月初父母都会把当月的生活费</a:t>
            </a:r>
            <a:r>
              <a:rPr lang="en-US" altLang="zh-CN" sz="2800" dirty="0" smtClean="0"/>
              <a:t>1000</a:t>
            </a:r>
            <a:r>
              <a:rPr lang="zh-CN" altLang="en-US" sz="2800" dirty="0" smtClean="0"/>
              <a:t>元一次性给他，由他自己支配。自从喜欢上手机游戏以来，为了购买好的游戏皮肤和装备，小杰经常把绝大部分生活费投入到游戏中，没钱吃饭时一天就啃几个馒头度日，有一次甚至在体育课上因为饥饿差点晕倒。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89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活动３：反观消费行为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31715" y="1708651"/>
            <a:ext cx="9534586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zh-CN" altLang="en-US" sz="2800" dirty="0" smtClean="0"/>
              <a:t>　　</a:t>
            </a:r>
            <a:r>
              <a:rPr lang="zh-CN" altLang="en-US" sz="2800" b="1" dirty="0" smtClean="0"/>
              <a:t>案例三</a:t>
            </a:r>
            <a:endParaRPr lang="en-US" altLang="zh-CN" sz="2800" b="1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　　自从支付宝开通“蚂蚁花呗”以来，这款消费信贷产品就悄悄走进了部分大学和中学校园。每月的花呗额度让学生们在消费时无比爽快，偿还时却倍感艰辛。在网络上甚至流行起了“老子”太穷，只能让孩子“继承”蚂蚁花呗的梗。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5931"/>
            <a:ext cx="3555842" cy="3884757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89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活动３：反观消费行为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555841" y="1708651"/>
            <a:ext cx="6417891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zh-CN" altLang="en-US" sz="2800" dirty="0" smtClean="0"/>
              <a:t>　　分析思考</a:t>
            </a:r>
            <a:endParaRPr lang="en-US" altLang="zh-CN" sz="2800" b="1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１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三个案例中的主角消费行为分别存在什么问题？这些案例是否有共同之处？</a:t>
            </a:r>
            <a:endParaRPr lang="en-US" altLang="zh-CN" sz="2800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２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这些消费现象在你身上存在吗？它们给你带来了怎样的思考？</a:t>
            </a:r>
            <a:endParaRPr lang="en-US" altLang="zh-CN" sz="2800" dirty="0" smtClean="0"/>
          </a:p>
          <a:p>
            <a:pPr>
              <a:lnSpc>
                <a:spcPts val="4300"/>
              </a:lnSpc>
            </a:pPr>
            <a:r>
              <a:rPr lang="zh-CN" altLang="en-US" sz="2800" dirty="0" smtClean="0"/>
              <a:t>３</a:t>
            </a:r>
            <a:r>
              <a:rPr lang="en-US" altLang="zh-CN" sz="2800" dirty="0" smtClean="0"/>
              <a:t>. </a:t>
            </a:r>
            <a:r>
              <a:rPr lang="zh-CN" altLang="en-US" sz="2800" dirty="0" smtClean="0"/>
              <a:t>你可以怎样更好地优化自己的消费行为？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9602" y="1013973"/>
            <a:ext cx="403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适合我们的理财方式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83733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图示 5"/>
          <p:cNvGraphicFramePr/>
          <p:nvPr/>
        </p:nvGraphicFramePr>
        <p:xfrm>
          <a:off x="852241" y="1911468"/>
          <a:ext cx="8348869" cy="437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C55CA-5DE3-4CF8-8D22-4F03AA928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91C55CA-5DE3-4CF8-8D22-4F03AA928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91C55CA-5DE3-4CF8-8D22-4F03AA928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E30C9-6AE7-4621-BBC9-30FB1538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E4E30C9-6AE7-4621-BBC9-30FB1538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E4E30C9-6AE7-4621-BBC9-30FB1538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ACC0B3-7AD6-44CA-81AB-27724FBF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4ACC0B3-7AD6-44CA-81AB-27724FBF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4ACC0B3-7AD6-44CA-81AB-27724FBFC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90A5A-C74C-4F60-8051-EBAEE496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9590A5A-C74C-4F60-8051-EBAEE496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9590A5A-C74C-4F60-8051-EBAEE4961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1C4E0-FA54-445A-9C9E-DC04CBF0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5B1C4E0-FA54-445A-9C9E-DC04CBF0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5B1C4E0-FA54-445A-9C9E-DC04CBF0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809121"/>
            <a:ext cx="8973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作为一名高中生，提升理财能力应该从生活点滴开始，请制定一个学期的“零花钱理财方案”并执行。</a:t>
            </a:r>
            <a:endParaRPr lang="zh-CN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49250" y="1802369"/>
          <a:ext cx="9768780" cy="4709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420"/>
                <a:gridCol w="1085420"/>
                <a:gridCol w="1085420"/>
                <a:gridCol w="1085420"/>
                <a:gridCol w="1085420"/>
                <a:gridCol w="1085420"/>
                <a:gridCol w="1085420"/>
                <a:gridCol w="1085420"/>
                <a:gridCol w="1085420"/>
              </a:tblGrid>
              <a:tr h="44533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我的收入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我的消费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我的投资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收入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来源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收入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金额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消费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项目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预算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金额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实际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金额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投资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方式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投入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金额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预期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收益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实际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收益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小计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小计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小计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预期结余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实际结余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30">
                <a:tc gridSpan="9">
                  <a:txBody>
                    <a:bodyPr/>
                    <a:lstStyle/>
                    <a:p>
                      <a:pPr algn="l"/>
                      <a:r>
                        <a:rPr lang="zh-CN" altLang="en-US" sz="2000" dirty="0" smtClean="0"/>
                        <a:t>自我评价与调整：</a:t>
                      </a:r>
                      <a:endParaRPr lang="zh-CN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" y="904203"/>
            <a:ext cx="874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时间是最宝贵的资本，也是最昂贵的消费品，年轻的你在未来的日子里将怎样去描绘独特的财富人生呢</a:t>
            </a:r>
            <a:r>
              <a:rPr lang="en-US" altLang="zh-CN" sz="2800" dirty="0"/>
              <a:t>?</a:t>
            </a:r>
            <a:endParaRPr lang="zh-CN" altLang="en-US" sz="2800" dirty="0"/>
          </a:p>
        </p:txBody>
      </p:sp>
      <p:sp>
        <p:nvSpPr>
          <p:cNvPr id="4" name="圆角矩形 3"/>
          <p:cNvSpPr/>
          <p:nvPr/>
        </p:nvSpPr>
        <p:spPr>
          <a:xfrm>
            <a:off x="1466491" y="2077984"/>
            <a:ext cx="6842622" cy="4253806"/>
          </a:xfrm>
          <a:prstGeom prst="roundRect">
            <a:avLst/>
          </a:prstGeom>
          <a:solidFill>
            <a:srgbClr val="FAC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_________</a:t>
            </a:r>
            <a:r>
              <a:rPr lang="zh-CN" altLang="en-US" sz="2400" dirty="0" smtClean="0">
                <a:solidFill>
                  <a:schemeClr val="tx1"/>
                </a:solidFill>
              </a:rPr>
              <a:t>的财富生涯蓝图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644" y="1192696"/>
            <a:ext cx="894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推荐阅读：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滚雪球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巴菲特和他的财富人生</a:t>
            </a:r>
            <a:r>
              <a:rPr lang="en-US" altLang="zh-CN" sz="2800" dirty="0" smtClean="0"/>
              <a:t>》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46" y="2014589"/>
            <a:ext cx="3113373" cy="41843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1" y="2014589"/>
            <a:ext cx="2941984" cy="4195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2457075" y="1892151"/>
          <a:ext cx="6297457" cy="328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186"/>
            <a:ext cx="3632432" cy="39684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3632432" y="2272718"/>
            <a:ext cx="4740431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你有理财意识吗？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3632432" y="3025193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你的消费行为合理吗？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632432" y="3777668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如何制定适合自己的理财方案？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016424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noProof="1" smtClean="0">
                <a:solidFill>
                  <a:schemeClr val="tx1"/>
                </a:solidFill>
              </a:rPr>
              <a:t>股神巴菲特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6" y="1780891"/>
            <a:ext cx="7549167" cy="47491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016424" y="921243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noProof="1" smtClean="0">
                <a:solidFill>
                  <a:schemeClr val="tx1"/>
                </a:solidFill>
              </a:rPr>
              <a:t>股神巴菲特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20" y="1948941"/>
            <a:ext cx="6697010" cy="4048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3" name="矩形 2"/>
          <p:cNvSpPr/>
          <p:nvPr/>
        </p:nvSpPr>
        <p:spPr>
          <a:xfrm>
            <a:off x="2902535" y="110644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股神巴菲特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349250" y="2051586"/>
            <a:ext cx="6520456" cy="386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dirty="0" smtClean="0"/>
              <a:t>　　作为</a:t>
            </a:r>
            <a:r>
              <a:rPr lang="zh-CN" altLang="en-US" sz="2400" dirty="0"/>
              <a:t>身价超</a:t>
            </a:r>
            <a:r>
              <a:rPr lang="en-US" altLang="zh-CN" sz="2400" dirty="0"/>
              <a:t>800</a:t>
            </a:r>
            <a:r>
              <a:rPr lang="zh-CN" altLang="en-US" sz="2400" dirty="0"/>
              <a:t>亿美金，全美排名第三的富豪</a:t>
            </a:r>
            <a:r>
              <a:rPr lang="zh-CN" altLang="en-US" sz="2400" dirty="0" smtClean="0"/>
              <a:t>，股神巴菲特</a:t>
            </a:r>
            <a:r>
              <a:rPr lang="zh-CN" altLang="en-US" sz="2400" dirty="0"/>
              <a:t>虽然已经</a:t>
            </a:r>
            <a:r>
              <a:rPr lang="en-US" altLang="zh-CN" sz="2400" dirty="0"/>
              <a:t>88</a:t>
            </a:r>
            <a:r>
              <a:rPr lang="zh-CN" altLang="en-US" sz="2400" dirty="0"/>
              <a:t>岁的高龄，但仍被认为是全球最会投资的人之一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pPr>
              <a:lnSpc>
                <a:spcPts val="3300"/>
              </a:lnSpc>
            </a:pPr>
            <a:r>
              <a:rPr lang="zh-CN" altLang="en-US" sz="2400" dirty="0" smtClean="0"/>
              <a:t>　　幼年</a:t>
            </a:r>
            <a:r>
              <a:rPr lang="zh-CN" altLang="en-US" sz="2400" dirty="0"/>
              <a:t>时期就向邻居卖报纸赚钱，</a:t>
            </a:r>
            <a:r>
              <a:rPr lang="en-US" altLang="zh-CN" sz="2400" dirty="0"/>
              <a:t>11</a:t>
            </a:r>
            <a:r>
              <a:rPr lang="zh-CN" altLang="en-US" sz="2400" dirty="0"/>
              <a:t>岁开始炒股，</a:t>
            </a:r>
            <a:r>
              <a:rPr lang="en-US" altLang="zh-CN" sz="2400" dirty="0"/>
              <a:t>15</a:t>
            </a:r>
            <a:r>
              <a:rPr lang="zh-CN" altLang="en-US" sz="2400" dirty="0"/>
              <a:t>岁投资房地产的巴菲特，除了在商业上的成功，他朴素的生活方式和人生智慧，也值得人们借鉴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ts val="3300"/>
              </a:lnSpc>
            </a:pPr>
            <a:r>
              <a:rPr lang="zh-CN" altLang="en-US" sz="2400" dirty="0" smtClean="0"/>
              <a:t>　　以下</a:t>
            </a:r>
            <a:r>
              <a:rPr lang="zh-CN" altLang="en-US" sz="2400" dirty="0"/>
              <a:t>是从巴菲特致股东信以及网络上精选的巴菲特名言，哪一条最打动你呢？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0" y="2996725"/>
            <a:ext cx="5325181" cy="33548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3" name="矩形 2"/>
          <p:cNvSpPr/>
          <p:nvPr/>
        </p:nvSpPr>
        <p:spPr>
          <a:xfrm>
            <a:off x="3743254" y="79871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股神巴菲特名言</a:t>
            </a:r>
            <a:endParaRPr lang="zh-CN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165263" y="1342499"/>
            <a:ext cx="11953956" cy="520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/>
              <a:t>1.</a:t>
            </a:r>
            <a:r>
              <a:rPr lang="zh-CN" altLang="en-US" sz="1600" dirty="0" smtClean="0"/>
              <a:t>当</a:t>
            </a:r>
            <a:r>
              <a:rPr lang="zh-CN" altLang="en-US" sz="1600" dirty="0"/>
              <a:t>别人害怕时，你要贪婪，当别人贪婪时，你要害怕</a:t>
            </a:r>
            <a:r>
              <a:rPr lang="zh-CN" altLang="en-US" sz="1600" dirty="0" smtClean="0"/>
              <a:t>。</a:t>
            </a:r>
            <a:endParaRPr lang="en-US" altLang="zh-CN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2.</a:t>
            </a:r>
            <a:r>
              <a:rPr lang="zh-CN" altLang="en-US" sz="1600" dirty="0" smtClean="0"/>
              <a:t>价格</a:t>
            </a:r>
            <a:r>
              <a:rPr lang="zh-CN" altLang="en-US" sz="1600" dirty="0"/>
              <a:t>是你付出的，而价值才是你得到的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3.</a:t>
            </a:r>
            <a:r>
              <a:rPr lang="zh-CN" altLang="en-US" sz="1600" dirty="0" smtClean="0"/>
              <a:t>以</a:t>
            </a:r>
            <a:r>
              <a:rPr lang="zh-CN" altLang="en-US" sz="1600" dirty="0"/>
              <a:t>合理的价格投资优异的公司胜于以优异的价格投资平庸的公司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4.</a:t>
            </a:r>
            <a:r>
              <a:rPr lang="zh-CN" altLang="en-US" sz="1600" dirty="0" smtClean="0"/>
              <a:t>我</a:t>
            </a:r>
            <a:r>
              <a:rPr lang="zh-CN" altLang="en-US" sz="1600" dirty="0"/>
              <a:t>试图购买出色到傻子都可以经营的公司的股票，因为，迟早都会有个傻子来经营的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5.</a:t>
            </a:r>
            <a:r>
              <a:rPr lang="zh-CN" altLang="en-US" sz="1600" dirty="0" smtClean="0"/>
              <a:t>你</a:t>
            </a:r>
            <a:r>
              <a:rPr lang="zh-CN" altLang="en-US" sz="1600" dirty="0"/>
              <a:t>无法和一个坏人做成一个好交易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6.</a:t>
            </a:r>
            <a:r>
              <a:rPr lang="zh-CN" altLang="en-US" sz="1600" dirty="0" smtClean="0"/>
              <a:t>我</a:t>
            </a:r>
            <a:r>
              <a:rPr lang="zh-CN" altLang="en-US" sz="1600" dirty="0"/>
              <a:t>不会想要跳过</a:t>
            </a:r>
            <a:r>
              <a:rPr lang="en-US" altLang="zh-CN" sz="1600" dirty="0"/>
              <a:t>7</a:t>
            </a:r>
            <a:r>
              <a:rPr lang="zh-CN" altLang="en-US" sz="1600" dirty="0"/>
              <a:t>英尺高的障碍：我向四周寻找我可以跨过去的一英尺高的障碍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7.</a:t>
            </a:r>
            <a:r>
              <a:rPr lang="zh-CN" altLang="en-US" sz="1600" dirty="0" smtClean="0"/>
              <a:t>在</a:t>
            </a:r>
            <a:r>
              <a:rPr lang="zh-CN" altLang="en-US" sz="1600" dirty="0"/>
              <a:t>发现自己掉进坑里的时候，最重要的事情就是停止挖掘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8.</a:t>
            </a:r>
            <a:r>
              <a:rPr lang="zh-CN" altLang="en-US" sz="1600" dirty="0" smtClean="0"/>
              <a:t>如果</a:t>
            </a:r>
            <a:r>
              <a:rPr lang="zh-CN" altLang="en-US" sz="1600" dirty="0"/>
              <a:t>你发现自己身处一艘不断漏水的船里，换一艘船所需的能量可能比填补漏洞所需的能量更有效率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9.</a:t>
            </a:r>
            <a:r>
              <a:rPr lang="zh-CN" altLang="en-US" sz="1600" dirty="0" smtClean="0"/>
              <a:t>投资</a:t>
            </a:r>
            <a:r>
              <a:rPr lang="zh-CN" altLang="en-US" sz="1600" dirty="0"/>
              <a:t>的好处在于你不需要对每个扔过来的球挥棒。投资诀窍就是坐在那里看着一个个扔来的球，并且等待打到你的最佳位置的那个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10.</a:t>
            </a:r>
            <a:r>
              <a:rPr lang="zh-CN" altLang="en-US" sz="1600" dirty="0" smtClean="0"/>
              <a:t>有些</a:t>
            </a:r>
            <a:r>
              <a:rPr lang="zh-CN" altLang="en-US" sz="1600" dirty="0"/>
              <a:t>怪异的人性总想把简单的事情弄得复杂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11.</a:t>
            </a:r>
            <a:r>
              <a:rPr lang="zh-CN" altLang="en-US" sz="1600" dirty="0" smtClean="0"/>
              <a:t>我</a:t>
            </a:r>
            <a:r>
              <a:rPr lang="zh-CN" altLang="en-US" sz="1600" dirty="0"/>
              <a:t>不是天才，但是我在某些事情上很聪明，我就只关注这些事情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12.</a:t>
            </a:r>
            <a:r>
              <a:rPr lang="zh-CN" altLang="en-US" sz="1600" dirty="0" smtClean="0"/>
              <a:t>建立</a:t>
            </a:r>
            <a:r>
              <a:rPr lang="zh-CN" altLang="en-US" sz="1600" dirty="0"/>
              <a:t>一个好名声需要</a:t>
            </a:r>
            <a:r>
              <a:rPr lang="en-US" altLang="zh-CN" sz="1600" dirty="0"/>
              <a:t>20</a:t>
            </a:r>
            <a:r>
              <a:rPr lang="zh-CN" altLang="en-US" sz="1600" dirty="0"/>
              <a:t>年，而毁掉它只需要</a:t>
            </a:r>
            <a:r>
              <a:rPr lang="en-US" altLang="zh-CN" sz="1600" dirty="0"/>
              <a:t>5</a:t>
            </a:r>
            <a:r>
              <a:rPr lang="zh-CN" altLang="en-US" sz="1600" dirty="0"/>
              <a:t>分钟。如果你想到这一点，你做事的方式就会不同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13.</a:t>
            </a:r>
            <a:r>
              <a:rPr lang="zh-CN" altLang="en-US" sz="1600" dirty="0" smtClean="0"/>
              <a:t>很多</a:t>
            </a:r>
            <a:r>
              <a:rPr lang="zh-CN" altLang="en-US" sz="1600" dirty="0"/>
              <a:t>时候，东西的主人到头来会被其拥有的一大堆东西所主宰。我最重视的资产，除了健康以外，就是有趣、多元化和长期的朋友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14.</a:t>
            </a:r>
            <a:r>
              <a:rPr lang="zh-CN" altLang="en-US" sz="1600" dirty="0" smtClean="0"/>
              <a:t>只要</a:t>
            </a:r>
            <a:r>
              <a:rPr lang="zh-CN" altLang="en-US" sz="1600" dirty="0"/>
              <a:t>你没做太多的错事，一生中，你只需要做几件正确的事情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15.</a:t>
            </a:r>
            <a:r>
              <a:rPr lang="zh-CN" altLang="en-US" sz="1600" dirty="0" smtClean="0"/>
              <a:t>当</a:t>
            </a:r>
            <a:r>
              <a:rPr lang="zh-CN" altLang="en-US" sz="1600" dirty="0"/>
              <a:t>机会来临时，就要行动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16.</a:t>
            </a:r>
            <a:r>
              <a:rPr lang="zh-CN" altLang="en-US" sz="1600" dirty="0" smtClean="0"/>
              <a:t>有人</a:t>
            </a:r>
            <a:r>
              <a:rPr lang="zh-CN" altLang="en-US" sz="1600" dirty="0"/>
              <a:t>今天坐在树荫下，因为他很久以前种了一棵树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17.</a:t>
            </a:r>
            <a:r>
              <a:rPr lang="zh-CN" altLang="en-US" sz="1600" dirty="0" smtClean="0"/>
              <a:t>以</a:t>
            </a:r>
            <a:r>
              <a:rPr lang="zh-CN" altLang="en-US" sz="1600" dirty="0"/>
              <a:t>公司所有人的角度思考和工作，不久你可能就会拥有自己的公司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18.</a:t>
            </a:r>
            <a:r>
              <a:rPr lang="zh-CN" altLang="en-US" sz="1600" dirty="0" smtClean="0"/>
              <a:t>预言</a:t>
            </a:r>
            <a:r>
              <a:rPr lang="zh-CN" altLang="en-US" sz="1600" dirty="0"/>
              <a:t>下雨不算什么，建造方舟才算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>
              <a:lnSpc>
                <a:spcPts val="2000"/>
              </a:lnSpc>
            </a:pPr>
            <a:r>
              <a:rPr lang="en-US" altLang="zh-CN" sz="1600" dirty="0" smtClean="0"/>
              <a:t>19.</a:t>
            </a:r>
            <a:r>
              <a:rPr lang="zh-CN" altLang="en-US" sz="1600" dirty="0" smtClean="0"/>
              <a:t>我</a:t>
            </a:r>
            <a:r>
              <a:rPr lang="zh-CN" altLang="en-US" sz="1600" dirty="0"/>
              <a:t>一直知道自己会变得富有，我一分钟都没有怀疑过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2772326"/>
            <a:ext cx="4572000" cy="3785616"/>
          </a:xfrm>
          <a:prstGeom prst="rect">
            <a:avLst/>
          </a:prstGeom>
        </p:spPr>
      </p:pic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  <a:endParaRPr lang="zh-CN" altLang="en-US" sz="3600" b="1" dirty="0">
              <a:solidFill>
                <a:schemeClr val="bg1"/>
              </a:solidFill>
              <a:latin typeface="+mn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715" y="1656696"/>
            <a:ext cx="90850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latin typeface="+mn-ea"/>
              </a:rPr>
              <a:t> 1. </a:t>
            </a:r>
            <a:r>
              <a:rPr lang="zh-CN" altLang="en-US" sz="2800" dirty="0" smtClean="0">
                <a:latin typeface="+mn-ea"/>
              </a:rPr>
              <a:t>你自己存有“零花钱”吗？从什么时候开始存的？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２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你有记账的习惯吗？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３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平时消费时，你会使用比价、团购、优惠券等方式吗？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４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你会使用网上银行和移动支付吗？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５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你是否主动学习过理财知识？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６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你尝试过通过理财让你的钱变得更多吗？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 smtClean="0">
                <a:latin typeface="+mn-ea"/>
              </a:rPr>
              <a:t>　如有，你的方式是什么？收益如何？</a:t>
            </a:r>
            <a:endParaRPr lang="en-US" altLang="zh-CN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+mn-ea"/>
              </a:rPr>
              <a:t>７</a:t>
            </a:r>
            <a:r>
              <a:rPr lang="en-US" altLang="zh-CN" sz="2800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你认为理财的目的是什么？</a:t>
            </a:r>
            <a:endParaRPr lang="zh-CN" altLang="en-US" sz="28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5" y="904203"/>
            <a:ext cx="476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活动１：课堂小调查</a:t>
            </a:r>
            <a:endParaRPr lang="zh-CN" alt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805</Words>
  <Application>Microsoft Office PowerPoint</Application>
  <PresentationFormat>宽屏</PresentationFormat>
  <Paragraphs>130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华文行楷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bakclass</cp:lastModifiedBy>
  <cp:revision>202</cp:revision>
  <dcterms:created xsi:type="dcterms:W3CDTF">2019-04-03T03:43:00Z</dcterms:created>
  <dcterms:modified xsi:type="dcterms:W3CDTF">2019-10-14T02:38:15Z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