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22"/>
  </p:handoutMasterIdLst>
  <p:sldIdLst>
    <p:sldId id="262" r:id="rId4"/>
    <p:sldId id="1063" r:id="rId6"/>
    <p:sldId id="1065" r:id="rId7"/>
    <p:sldId id="1064" r:id="rId8"/>
    <p:sldId id="1066" r:id="rId9"/>
    <p:sldId id="1075" r:id="rId10"/>
    <p:sldId id="1070" r:id="rId11"/>
    <p:sldId id="1077" r:id="rId12"/>
    <p:sldId id="1078" r:id="rId13"/>
    <p:sldId id="1104" r:id="rId14"/>
    <p:sldId id="1071" r:id="rId15"/>
    <p:sldId id="1080" r:id="rId16"/>
    <p:sldId id="1096" r:id="rId17"/>
    <p:sldId id="1072" r:id="rId18"/>
    <p:sldId id="1087" r:id="rId19"/>
    <p:sldId id="1086" r:id="rId20"/>
    <p:sldId id="667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50300"/>
    <a:srgbClr val="FFEFE7"/>
    <a:srgbClr val="454D8F"/>
    <a:srgbClr val="F9680D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8" y="-96"/>
      </p:cViewPr>
      <p:guideLst>
        <p:guide orient="horz" pos="2118"/>
        <p:guide pos="39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4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13.png"/><Relationship Id="rId6" Type="http://schemas.openxmlformats.org/officeDocument/2006/relationships/tags" Target="../tags/tag69.xml"/><Relationship Id="rId5" Type="http://schemas.openxmlformats.org/officeDocument/2006/relationships/image" Target="../media/image12.png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tags" Target="../tags/tag67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../media/image15.png"/><Relationship Id="rId6" Type="http://schemas.openxmlformats.org/officeDocument/2006/relationships/tags" Target="../tags/tag78.xml"/><Relationship Id="rId5" Type="http://schemas.openxmlformats.org/officeDocument/2006/relationships/image" Target="../media/image12.png"/><Relationship Id="rId4" Type="http://schemas.openxmlformats.org/officeDocument/2006/relationships/tags" Target="../tags/tag77.xml"/><Relationship Id="rId3" Type="http://schemas.openxmlformats.org/officeDocument/2006/relationships/image" Target="../media/image11.png"/><Relationship Id="rId2" Type="http://schemas.openxmlformats.org/officeDocument/2006/relationships/tags" Target="../tags/tag76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17.png"/><Relationship Id="rId6" Type="http://schemas.openxmlformats.org/officeDocument/2006/relationships/tags" Target="../tags/tag86.xml"/><Relationship Id="rId5" Type="http://schemas.openxmlformats.org/officeDocument/2006/relationships/image" Target="../media/image12.png"/><Relationship Id="rId4" Type="http://schemas.openxmlformats.org/officeDocument/2006/relationships/tags" Target="../tags/tag85.xml"/><Relationship Id="rId3" Type="http://schemas.openxmlformats.org/officeDocument/2006/relationships/image" Target="../media/image11.png"/><Relationship Id="rId2" Type="http://schemas.openxmlformats.org/officeDocument/2006/relationships/tags" Target="../tags/tag84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4.xml"/><Relationship Id="rId7" Type="http://schemas.openxmlformats.org/officeDocument/2006/relationships/image" Target="../media/image5.png"/><Relationship Id="rId6" Type="http://schemas.openxmlformats.org/officeDocument/2006/relationships/tags" Target="../tags/tag93.xml"/><Relationship Id="rId5" Type="http://schemas.openxmlformats.org/officeDocument/2006/relationships/image" Target="../media/image4.png"/><Relationship Id="rId4" Type="http://schemas.openxmlformats.org/officeDocument/2006/relationships/tags" Target="../tags/tag92.xml"/><Relationship Id="rId3" Type="http://schemas.openxmlformats.org/officeDocument/2006/relationships/image" Target="../media/image3.png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91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image" Target="../media/image10.png"/><Relationship Id="rId16" Type="http://schemas.openxmlformats.org/officeDocument/2006/relationships/tags" Target="../tags/tag98.xml"/><Relationship Id="rId15" Type="http://schemas.openxmlformats.org/officeDocument/2006/relationships/image" Target="../media/image9.png"/><Relationship Id="rId14" Type="http://schemas.openxmlformats.org/officeDocument/2006/relationships/tags" Target="../tags/tag97.xml"/><Relationship Id="rId13" Type="http://schemas.openxmlformats.org/officeDocument/2006/relationships/image" Target="../media/image8.png"/><Relationship Id="rId12" Type="http://schemas.openxmlformats.org/officeDocument/2006/relationships/tags" Target="../tags/tag96.xml"/><Relationship Id="rId11" Type="http://schemas.openxmlformats.org/officeDocument/2006/relationships/image" Target="../media/image7.png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tags" Target="../tags/tag5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image" Target="../media/image10.png"/><Relationship Id="rId16" Type="http://schemas.openxmlformats.org/officeDocument/2006/relationships/tags" Target="../tags/tag12.xml"/><Relationship Id="rId15" Type="http://schemas.openxmlformats.org/officeDocument/2006/relationships/image" Target="../media/image9.png"/><Relationship Id="rId14" Type="http://schemas.openxmlformats.org/officeDocument/2006/relationships/tags" Target="../tags/tag11.xml"/><Relationship Id="rId13" Type="http://schemas.openxmlformats.org/officeDocument/2006/relationships/image" Target="../media/image8.png"/><Relationship Id="rId12" Type="http://schemas.openxmlformats.org/officeDocument/2006/relationships/tags" Target="../tags/tag10.xml"/><Relationship Id="rId11" Type="http://schemas.openxmlformats.org/officeDocument/2006/relationships/image" Target="../media/image7.pn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13.png"/><Relationship Id="rId6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../media/image13.png"/><Relationship Id="rId6" Type="http://schemas.openxmlformats.org/officeDocument/2006/relationships/tags" Target="../tags/tag34.xml"/><Relationship Id="rId5" Type="http://schemas.openxmlformats.org/officeDocument/2006/relationships/image" Target="../media/image12.png"/><Relationship Id="rId4" Type="http://schemas.openxmlformats.org/officeDocument/2006/relationships/tags" Target="../tags/tag33.xml"/><Relationship Id="rId3" Type="http://schemas.openxmlformats.org/officeDocument/2006/relationships/image" Target="../media/image11.png"/><Relationship Id="rId2" Type="http://schemas.openxmlformats.org/officeDocument/2006/relationships/tags" Target="../tags/tag32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15.png"/><Relationship Id="rId6" Type="http://schemas.openxmlformats.org/officeDocument/2006/relationships/tags" Target="../tags/tag43.xml"/><Relationship Id="rId5" Type="http://schemas.openxmlformats.org/officeDocument/2006/relationships/image" Target="../media/image12.png"/><Relationship Id="rId4" Type="http://schemas.openxmlformats.org/officeDocument/2006/relationships/tags" Target="../tags/tag42.xml"/><Relationship Id="rId3" Type="http://schemas.openxmlformats.org/officeDocument/2006/relationships/image" Target="../media/image11.png"/><Relationship Id="rId2" Type="http://schemas.openxmlformats.org/officeDocument/2006/relationships/tags" Target="../tags/tag41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image" Target="../media/image13.png"/><Relationship Id="rId7" Type="http://schemas.openxmlformats.org/officeDocument/2006/relationships/tags" Target="../tags/tag55.xml"/><Relationship Id="rId6" Type="http://schemas.openxmlformats.org/officeDocument/2006/relationships/image" Target="../media/image12.png"/><Relationship Id="rId5" Type="http://schemas.openxmlformats.org/officeDocument/2006/relationships/tags" Target="../tags/tag54.xml"/><Relationship Id="rId4" Type="http://schemas.openxmlformats.org/officeDocument/2006/relationships/image" Target="../media/image11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tags" Target="../tags/tag62.xml"/><Relationship Id="rId4" Type="http://schemas.openxmlformats.org/officeDocument/2006/relationships/image" Target="../media/image11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1" Type="http://schemas.openxmlformats.org/officeDocument/2006/relationships/image" Target="../media/image17.png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pic>
        <p:nvPicPr>
          <p:cNvPr id="1025" name="ShockwaveFlash1" descr="ppt/media/image1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10821670" y="10795"/>
            <a:ext cx="1136015" cy="722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11501361" y="61222"/>
            <a:ext cx="731302" cy="97314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2099238" y="1723223"/>
            <a:ext cx="7322436" cy="1365606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2099238" y="3161042"/>
            <a:ext cx="73224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 strike="noStrike" kern="1200" cap="none" spc="150" normalizeH="0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298691" y="1987629"/>
            <a:ext cx="7322436" cy="1168890"/>
          </a:xfrm>
        </p:spPr>
        <p:txBody>
          <a:bodyPr lIns="101600" tIns="38100" rIns="25400" bIns="38100" anchor="b" anchorCtr="0">
            <a:noAutofit/>
          </a:bodyPr>
          <a:lstStyle>
            <a:lvl1pPr algn="ctr">
              <a:defRPr sz="5400" u="none" strike="noStrike" kern="1200" cap="none" spc="6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298691" y="3235230"/>
            <a:ext cx="7322436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204530">
            <a:off x="4016509" y="318183"/>
            <a:ext cx="4384348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808022" y="4436511"/>
            <a:ext cx="6801323" cy="845703"/>
          </a:xfrm>
        </p:spPr>
        <p:txBody>
          <a:bodyPr lIns="101600" tIns="38100" rIns="63500" bIns="38100" anchor="ctr" anchorCtr="0">
            <a:noAutofit/>
          </a:bodyPr>
          <a:lstStyle>
            <a:lvl1pPr algn="ctr">
              <a:defRPr sz="3600" u="none" strike="noStrike" kern="1200" cap="none" spc="3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808022" y="5360315"/>
            <a:ext cx="6801323" cy="624846"/>
          </a:xfrm>
        </p:spPr>
        <p:txBody>
          <a:bodyPr lIns="101600" tIns="38100" rIns="76200" bIns="38100" anchor="t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45584" y="4391343"/>
            <a:ext cx="893743" cy="2466658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45584" y="4907039"/>
            <a:ext cx="706891" cy="1950962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0000" flipH="1" flipV="1">
            <a:off x="11460698" y="0"/>
            <a:ext cx="731302" cy="9731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9113584" y="68605"/>
            <a:ext cx="2986721" cy="2588374"/>
            <a:chOff x="13345" y="-355"/>
            <a:chExt cx="4913" cy="4761"/>
          </a:xfrm>
        </p:grpSpPr>
        <p:sp>
          <p:nvSpPr>
            <p:cNvPr id="3" name="PA_椭圆 9"/>
            <p:cNvSpPr/>
            <p:nvPr/>
          </p:nvSpPr>
          <p:spPr>
            <a:xfrm>
              <a:off x="13345" y="4077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5274" y="2471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360" y="1137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994" y="2203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536" y="119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833" y="2684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528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4"/>
            <a:srcRect l="6030" r="19232"/>
            <a:stretch>
              <a:fillRect/>
            </a:stretch>
          </p:blipFill>
          <p:spPr>
            <a:xfrm>
              <a:off x="16383" y="-355"/>
              <a:ext cx="1875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rgbClr val="238C3B"/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13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tags" Target="../tags/tag138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tags" Target="../tags/tag1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32.xml"/><Relationship Id="rId2" Type="http://schemas.openxmlformats.org/officeDocument/2006/relationships/tags" Target="../tags/tag114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4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-9525" y="15875"/>
            <a:ext cx="9177655" cy="141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64084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89380" y="150241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《生涯规划指导》高中一年级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24540" y="0"/>
            <a:ext cx="1268095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68765" y="0"/>
            <a:ext cx="791845" cy="74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61870" y="1728470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 b="1">
                <a:solidFill>
                  <a:schemeClr val="bg1"/>
                </a:solidFill>
                <a:latin typeface="+mn-ea"/>
              </a:rPr>
              <a:t>兴趣驱动成功</a:t>
            </a:r>
            <a:endParaRPr lang="zh-CN" altLang="en-US" sz="6000" b="1"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/>
        </p:nvSpPr>
        <p:spPr>
          <a:xfrm>
            <a:off x="5029835" y="434975"/>
            <a:ext cx="6209030" cy="465074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sz="2800" b="0" noProof="1">
                <a:solidFill>
                  <a:schemeClr val="tx1"/>
                </a:solidFill>
              </a:rPr>
              <a:t>1. 分析感兴趣的区域：</a:t>
            </a:r>
            <a:r>
              <a:rPr lang="zh-CN" sz="2800" b="0" noProof="1">
                <a:solidFill>
                  <a:schemeClr val="tx1"/>
                </a:solidFill>
              </a:rPr>
              <a:t>如</a:t>
            </a:r>
            <a:r>
              <a:rPr sz="2800" b="0" noProof="1">
                <a:solidFill>
                  <a:schemeClr val="tx1"/>
                </a:solidFill>
              </a:rPr>
              <a:t>从何时开始对该区域的学科产生兴趣的</a:t>
            </a:r>
            <a:r>
              <a:rPr lang="zh-CN" sz="2800" b="0" noProof="1">
                <a:solidFill>
                  <a:schemeClr val="tx1"/>
                </a:solidFill>
              </a:rPr>
              <a:t>、理由、曾有过什么样的体验</a:t>
            </a:r>
            <a:r>
              <a:rPr sz="2800" b="0" noProof="1">
                <a:solidFill>
                  <a:schemeClr val="tx1"/>
                </a:solidFill>
              </a:rPr>
              <a:t>？</a:t>
            </a:r>
            <a:endParaRPr sz="2800" b="0" noProof="1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sz="2800" b="0" noProof="1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sz="2800" b="0" noProof="1">
                <a:solidFill>
                  <a:schemeClr val="tx1"/>
                </a:solidFill>
              </a:rPr>
              <a:t>2. 那些你感兴趣的又是你擅长的优势学科， 是如何发展起来的？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235"/>
            <a:ext cx="4667885" cy="5988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450088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霍兰德职业兴趣理论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939800" y="1975485"/>
            <a:ext cx="3514725" cy="325120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rgbClr val="454D8F"/>
                </a:solidFill>
                <a:sym typeface="+mn-ea"/>
              </a:rPr>
              <a:t>       </a:t>
            </a:r>
            <a:r>
              <a:rPr lang="zh-CN" altLang="en-US" sz="2800">
                <a:solidFill>
                  <a:srgbClr val="454D8F"/>
                </a:solidFill>
                <a:sym typeface="+mn-ea"/>
              </a:rPr>
              <a:t>在同等条件下， 人和环境的适配性或一致性将增加个体的工作满意度、 职业稳定感和成就感。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90" y="710565"/>
            <a:ext cx="7449820" cy="5977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7095" y="3809365"/>
            <a:ext cx="7389495" cy="3078480"/>
          </a:xfrm>
          <a:prstGeom prst="rect">
            <a:avLst/>
          </a:prstGeom>
        </p:spPr>
      </p:pic>
      <p:sp>
        <p:nvSpPr>
          <p:cNvPr id="4" name="文本框 6"/>
          <p:cNvSpPr txBox="1"/>
          <p:nvPr>
            <p:custDataLst>
              <p:tags r:id="rId2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616394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兴趣的三层次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" y="1207135"/>
            <a:ext cx="1118235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616394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>
                <a:solidFill>
                  <a:schemeClr val="tx1"/>
                </a:solidFill>
              </a:rPr>
              <a:t>兴趣如何发展成志趣？</a:t>
            </a:r>
            <a:endParaRPr lang="zh-CN" altLang="en-US" sz="3200" noProof="1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840" y="1642110"/>
            <a:ext cx="90760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bg2">
                    <a:lumMod val="75000"/>
                  </a:schemeClr>
                </a:solidFill>
              </a:rPr>
              <a:t>第一步： 积极参与， 在愉悦感中找到兴趣。</a:t>
            </a:r>
            <a:endParaRPr lang="zh-CN" altLang="en-US" sz="280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75000"/>
                  </a:schemeClr>
                </a:solidFill>
              </a:rPr>
              <a:t>第二步： 主动学习， 把兴趣发展成能力。</a:t>
            </a:r>
            <a:endParaRPr lang="zh-CN" altLang="en-US" sz="280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75000"/>
                  </a:schemeClr>
                </a:solidFill>
              </a:rPr>
              <a:t>第三步： 价值绑定， 用坚持创造未来。</a:t>
            </a:r>
            <a:endParaRPr lang="zh-CN" altLang="en-US" sz="28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9283"/>
          <a:stretch>
            <a:fillRect/>
          </a:stretch>
        </p:blipFill>
        <p:spPr>
          <a:xfrm>
            <a:off x="2005965" y="2872105"/>
            <a:ext cx="8232140" cy="37376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4187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sz="3200" noProof="1">
                <a:solidFill>
                  <a:schemeClr val="tx1"/>
                </a:solidFill>
              </a:rPr>
              <a:t>向喜欢的人生飞驰</a:t>
            </a:r>
            <a:endParaRPr lang="zh-CN" sz="3200" noProof="1">
              <a:solidFill>
                <a:schemeClr val="tx1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86130" y="1358900"/>
            <a:ext cx="10686415" cy="184721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b="0" noProof="1">
                <a:solidFill>
                  <a:schemeClr val="tx1"/>
                </a:solidFill>
              </a:rPr>
              <a:t>       </a:t>
            </a:r>
            <a:r>
              <a:rPr sz="2800" b="0" noProof="1">
                <a:solidFill>
                  <a:schemeClr val="tx1"/>
                </a:solidFill>
              </a:rPr>
              <a:t>请结合霍兰德职业测试、学科兴趣与优势学科等情况，尝试拟定三个自己感兴趣的职业，并充分分析已有的资源与优势， 以及自己当下可以从哪些方面（学科学习、课外探索等）做出努力。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3206115"/>
            <a:ext cx="1045845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49250" y="3008630"/>
            <a:ext cx="8712835" cy="84074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sz="2800" b="0" noProof="1">
                <a:solidFill>
                  <a:schemeClr val="tx1"/>
                </a:solidFill>
              </a:rPr>
              <a:t>跟岗见习 </a:t>
            </a:r>
            <a:endParaRPr sz="2800" b="0" noProof="1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sz="2800" b="0" noProof="1">
                <a:solidFill>
                  <a:schemeClr val="tx1"/>
                </a:solidFill>
              </a:rPr>
              <a:t>开启新视野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35" y="882015"/>
            <a:ext cx="8425180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64230" y="1396058"/>
            <a:ext cx="8157026" cy="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517650" y="4994275"/>
            <a:ext cx="8183245" cy="13335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517650" y="1801495"/>
            <a:ext cx="9147810" cy="269684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能够成为职业的兴趣，一定是在不断接触、尝试、坚持的基础上，形成了一系列能力，从而产生成就感和愉悦的体验，最终与自我需求对接的。这些兴趣的产生可以通过自己的探索，在了解与参与的过程中慢慢培养起来的。</a:t>
            </a:r>
            <a:endParaRPr lang="zh-CN" altLang="en-US" sz="2800" b="1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464146" y="1138055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064515" y="4932444"/>
            <a:ext cx="410080" cy="362396"/>
          </a:xfrm>
          <a:custGeom>
            <a:avLst/>
            <a:gdLst>
              <a:gd name="T0" fmla="*/ 0 w 344"/>
              <a:gd name="T1" fmla="*/ 0 h 304"/>
              <a:gd name="T2" fmla="*/ 152 w 344"/>
              <a:gd name="T3" fmla="*/ 0 h 304"/>
              <a:gd name="T4" fmla="*/ 152 w 344"/>
              <a:gd name="T5" fmla="*/ 116 h 304"/>
              <a:gd name="T6" fmla="*/ 152 w 344"/>
              <a:gd name="T7" fmla="*/ 116 h 304"/>
              <a:gd name="T8" fmla="*/ 152 w 344"/>
              <a:gd name="T9" fmla="*/ 146 h 304"/>
              <a:gd name="T10" fmla="*/ 144 w 344"/>
              <a:gd name="T11" fmla="*/ 176 h 304"/>
              <a:gd name="T12" fmla="*/ 136 w 344"/>
              <a:gd name="T13" fmla="*/ 202 h 304"/>
              <a:gd name="T14" fmla="*/ 126 w 344"/>
              <a:gd name="T15" fmla="*/ 228 h 304"/>
              <a:gd name="T16" fmla="*/ 110 w 344"/>
              <a:gd name="T17" fmla="*/ 250 h 304"/>
              <a:gd name="T18" fmla="*/ 90 w 344"/>
              <a:gd name="T19" fmla="*/ 270 h 304"/>
              <a:gd name="T20" fmla="*/ 68 w 344"/>
              <a:gd name="T21" fmla="*/ 288 h 304"/>
              <a:gd name="T22" fmla="*/ 40 w 344"/>
              <a:gd name="T23" fmla="*/ 304 h 304"/>
              <a:gd name="T24" fmla="*/ 4 w 344"/>
              <a:gd name="T25" fmla="*/ 268 h 304"/>
              <a:gd name="T26" fmla="*/ 4 w 344"/>
              <a:gd name="T27" fmla="*/ 268 h 304"/>
              <a:gd name="T28" fmla="*/ 22 w 344"/>
              <a:gd name="T29" fmla="*/ 256 h 304"/>
              <a:gd name="T30" fmla="*/ 36 w 344"/>
              <a:gd name="T31" fmla="*/ 242 h 304"/>
              <a:gd name="T32" fmla="*/ 48 w 344"/>
              <a:gd name="T33" fmla="*/ 228 h 304"/>
              <a:gd name="T34" fmla="*/ 60 w 344"/>
              <a:gd name="T35" fmla="*/ 214 h 304"/>
              <a:gd name="T36" fmla="*/ 68 w 344"/>
              <a:gd name="T37" fmla="*/ 198 h 304"/>
              <a:gd name="T38" fmla="*/ 74 w 344"/>
              <a:gd name="T39" fmla="*/ 182 h 304"/>
              <a:gd name="T40" fmla="*/ 76 w 344"/>
              <a:gd name="T41" fmla="*/ 164 h 304"/>
              <a:gd name="T42" fmla="*/ 78 w 344"/>
              <a:gd name="T43" fmla="*/ 148 h 304"/>
              <a:gd name="T44" fmla="*/ 78 w 344"/>
              <a:gd name="T45" fmla="*/ 148 h 304"/>
              <a:gd name="T46" fmla="*/ 0 w 344"/>
              <a:gd name="T47" fmla="*/ 148 h 304"/>
              <a:gd name="T48" fmla="*/ 0 w 344"/>
              <a:gd name="T49" fmla="*/ 0 h 304"/>
              <a:gd name="T50" fmla="*/ 0 w 344"/>
              <a:gd name="T51" fmla="*/ 0 h 304"/>
              <a:gd name="T52" fmla="*/ 0 w 344"/>
              <a:gd name="T53" fmla="*/ 0 h 304"/>
              <a:gd name="T54" fmla="*/ 0 w 344"/>
              <a:gd name="T55" fmla="*/ 0 h 304"/>
              <a:gd name="T56" fmla="*/ 0 w 344"/>
              <a:gd name="T57" fmla="*/ 0 h 304"/>
              <a:gd name="T58" fmla="*/ 202 w 344"/>
              <a:gd name="T59" fmla="*/ 0 h 304"/>
              <a:gd name="T60" fmla="*/ 202 w 344"/>
              <a:gd name="T61" fmla="*/ 0 h 304"/>
              <a:gd name="T62" fmla="*/ 202 w 344"/>
              <a:gd name="T63" fmla="*/ 148 h 304"/>
              <a:gd name="T64" fmla="*/ 202 w 344"/>
              <a:gd name="T65" fmla="*/ 148 h 304"/>
              <a:gd name="T66" fmla="*/ 274 w 344"/>
              <a:gd name="T67" fmla="*/ 148 h 304"/>
              <a:gd name="T68" fmla="*/ 274 w 344"/>
              <a:gd name="T69" fmla="*/ 148 h 304"/>
              <a:gd name="T70" fmla="*/ 272 w 344"/>
              <a:gd name="T71" fmla="*/ 164 h 304"/>
              <a:gd name="T72" fmla="*/ 266 w 344"/>
              <a:gd name="T73" fmla="*/ 184 h 304"/>
              <a:gd name="T74" fmla="*/ 260 w 344"/>
              <a:gd name="T75" fmla="*/ 200 h 304"/>
              <a:gd name="T76" fmla="*/ 254 w 344"/>
              <a:gd name="T77" fmla="*/ 216 h 304"/>
              <a:gd name="T78" fmla="*/ 244 w 344"/>
              <a:gd name="T79" fmla="*/ 230 h 304"/>
              <a:gd name="T80" fmla="*/ 230 w 344"/>
              <a:gd name="T81" fmla="*/ 244 h 304"/>
              <a:gd name="T82" fmla="*/ 218 w 344"/>
              <a:gd name="T83" fmla="*/ 258 h 304"/>
              <a:gd name="T84" fmla="*/ 202 w 344"/>
              <a:gd name="T85" fmla="*/ 268 h 304"/>
              <a:gd name="T86" fmla="*/ 240 w 344"/>
              <a:gd name="T87" fmla="*/ 304 h 304"/>
              <a:gd name="T88" fmla="*/ 240 w 344"/>
              <a:gd name="T89" fmla="*/ 304 h 304"/>
              <a:gd name="T90" fmla="*/ 264 w 344"/>
              <a:gd name="T91" fmla="*/ 288 h 304"/>
              <a:gd name="T92" fmla="*/ 288 w 344"/>
              <a:gd name="T93" fmla="*/ 270 h 304"/>
              <a:gd name="T94" fmla="*/ 304 w 344"/>
              <a:gd name="T95" fmla="*/ 250 h 304"/>
              <a:gd name="T96" fmla="*/ 318 w 344"/>
              <a:gd name="T97" fmla="*/ 228 h 304"/>
              <a:gd name="T98" fmla="*/ 332 w 344"/>
              <a:gd name="T99" fmla="*/ 202 h 304"/>
              <a:gd name="T100" fmla="*/ 340 w 344"/>
              <a:gd name="T101" fmla="*/ 176 h 304"/>
              <a:gd name="T102" fmla="*/ 344 w 344"/>
              <a:gd name="T103" fmla="*/ 146 h 304"/>
              <a:gd name="T104" fmla="*/ 344 w 344"/>
              <a:gd name="T105" fmla="*/ 116 h 304"/>
              <a:gd name="T106" fmla="*/ 344 w 344"/>
              <a:gd name="T107" fmla="*/ 0 h 304"/>
              <a:gd name="T108" fmla="*/ 202 w 344"/>
              <a:gd name="T109" fmla="*/ 0 h 304"/>
              <a:gd name="T110" fmla="*/ 202 w 344"/>
              <a:gd name="T111" fmla="*/ 0 h 304"/>
              <a:gd name="T112" fmla="*/ 202 w 344"/>
              <a:gd name="T113" fmla="*/ 0 h 304"/>
              <a:gd name="T114" fmla="*/ 202 w 344"/>
              <a:gd name="T115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4" h="304">
                <a:moveTo>
                  <a:pt x="0" y="0"/>
                </a:moveTo>
                <a:lnTo>
                  <a:pt x="152" y="0"/>
                </a:lnTo>
                <a:lnTo>
                  <a:pt x="152" y="116"/>
                </a:lnTo>
                <a:lnTo>
                  <a:pt x="152" y="116"/>
                </a:lnTo>
                <a:lnTo>
                  <a:pt x="152" y="146"/>
                </a:lnTo>
                <a:lnTo>
                  <a:pt x="144" y="176"/>
                </a:lnTo>
                <a:lnTo>
                  <a:pt x="136" y="202"/>
                </a:lnTo>
                <a:lnTo>
                  <a:pt x="126" y="228"/>
                </a:lnTo>
                <a:lnTo>
                  <a:pt x="110" y="250"/>
                </a:lnTo>
                <a:lnTo>
                  <a:pt x="90" y="270"/>
                </a:lnTo>
                <a:lnTo>
                  <a:pt x="68" y="288"/>
                </a:lnTo>
                <a:lnTo>
                  <a:pt x="40" y="304"/>
                </a:lnTo>
                <a:lnTo>
                  <a:pt x="4" y="268"/>
                </a:lnTo>
                <a:lnTo>
                  <a:pt x="4" y="268"/>
                </a:lnTo>
                <a:lnTo>
                  <a:pt x="22" y="256"/>
                </a:lnTo>
                <a:lnTo>
                  <a:pt x="36" y="242"/>
                </a:lnTo>
                <a:lnTo>
                  <a:pt x="48" y="228"/>
                </a:lnTo>
                <a:lnTo>
                  <a:pt x="60" y="214"/>
                </a:lnTo>
                <a:lnTo>
                  <a:pt x="68" y="198"/>
                </a:lnTo>
                <a:lnTo>
                  <a:pt x="74" y="182"/>
                </a:lnTo>
                <a:lnTo>
                  <a:pt x="76" y="164"/>
                </a:lnTo>
                <a:lnTo>
                  <a:pt x="78" y="148"/>
                </a:lnTo>
                <a:lnTo>
                  <a:pt x="78" y="148"/>
                </a:lnTo>
                <a:lnTo>
                  <a:pt x="0" y="14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202" y="0"/>
                </a:lnTo>
                <a:lnTo>
                  <a:pt x="202" y="148"/>
                </a:lnTo>
                <a:lnTo>
                  <a:pt x="202" y="148"/>
                </a:lnTo>
                <a:lnTo>
                  <a:pt x="274" y="148"/>
                </a:lnTo>
                <a:lnTo>
                  <a:pt x="274" y="148"/>
                </a:lnTo>
                <a:lnTo>
                  <a:pt x="272" y="164"/>
                </a:lnTo>
                <a:lnTo>
                  <a:pt x="266" y="184"/>
                </a:lnTo>
                <a:lnTo>
                  <a:pt x="260" y="200"/>
                </a:lnTo>
                <a:lnTo>
                  <a:pt x="254" y="216"/>
                </a:lnTo>
                <a:lnTo>
                  <a:pt x="244" y="230"/>
                </a:lnTo>
                <a:lnTo>
                  <a:pt x="230" y="244"/>
                </a:lnTo>
                <a:lnTo>
                  <a:pt x="218" y="258"/>
                </a:lnTo>
                <a:lnTo>
                  <a:pt x="202" y="268"/>
                </a:lnTo>
                <a:lnTo>
                  <a:pt x="240" y="304"/>
                </a:lnTo>
                <a:lnTo>
                  <a:pt x="240" y="304"/>
                </a:lnTo>
                <a:lnTo>
                  <a:pt x="264" y="288"/>
                </a:lnTo>
                <a:lnTo>
                  <a:pt x="288" y="270"/>
                </a:lnTo>
                <a:lnTo>
                  <a:pt x="304" y="250"/>
                </a:lnTo>
                <a:lnTo>
                  <a:pt x="318" y="228"/>
                </a:lnTo>
                <a:lnTo>
                  <a:pt x="332" y="202"/>
                </a:lnTo>
                <a:lnTo>
                  <a:pt x="340" y="176"/>
                </a:lnTo>
                <a:lnTo>
                  <a:pt x="344" y="146"/>
                </a:lnTo>
                <a:lnTo>
                  <a:pt x="344" y="116"/>
                </a:lnTo>
                <a:lnTo>
                  <a:pt x="344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  <a:endParaRPr lang="zh-CN" altLang="en-US" sz="4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  <a:endParaRPr lang="zh-CN" altLang="en-US" sz="4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  <a:endParaRPr lang="zh-CN" altLang="en-US" sz="3200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关键词</a:t>
            </a:r>
            <a:endParaRPr lang="zh-CN" altLang="en-US" sz="5400" b="1">
              <a:solidFill>
                <a:schemeClr val="accent5"/>
              </a:solidFill>
              <a:uFillTx/>
              <a:latin typeface="+mj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8552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sz="2800" b="0" noProof="1">
                <a:solidFill>
                  <a:schemeClr val="tx1"/>
                </a:solidFill>
              </a:rPr>
              <a:t>学科兴趣</a:t>
            </a:r>
            <a:endParaRPr lang="zh-CN" sz="2800" b="0" noProof="1">
              <a:solidFill>
                <a:schemeClr val="tx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sz="2800" b="0" noProof="1">
                <a:solidFill>
                  <a:schemeClr val="tx1"/>
                </a:solidFill>
              </a:rPr>
              <a:t>学科优势</a:t>
            </a:r>
            <a:endParaRPr lang="zh-CN" sz="2800" b="0" noProof="1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sz="2800" b="0" noProof="1">
                <a:solidFill>
                  <a:schemeClr val="tx1"/>
                </a:solidFill>
              </a:rPr>
              <a:t>志趣</a:t>
            </a:r>
            <a:endParaRPr lang="zh-CN" sz="28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803910" y="2644140"/>
            <a:ext cx="9490075" cy="213677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 b="0" noProof="1">
                <a:solidFill>
                  <a:schemeClr val="tx1"/>
                </a:solidFill>
              </a:rPr>
              <a:t>1</a:t>
            </a:r>
            <a:r>
              <a:rPr lang="zh-CN" altLang="zh-CN" sz="2800" b="0" noProof="1">
                <a:solidFill>
                  <a:schemeClr val="tx1"/>
                </a:solidFill>
              </a:rPr>
              <a:t>、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你对什么感兴趣？</a:t>
            </a:r>
            <a:endParaRPr lang="zh-CN" altLang="en-US" sz="2800" b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zh-CN" sz="2800" b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、你的学科兴趣与学科优势是什么？ </a:t>
            </a:r>
            <a:endParaRPr lang="zh-CN" altLang="en-US" sz="2800" b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800" b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如何将兴趣发展成志趣？</a:t>
            </a:r>
            <a:endParaRPr lang="zh-CN" altLang="zh-CN" sz="2800" b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  <a:endParaRPr lang="zh-CN" altLang="en-US" sz="5400" b="1">
              <a:solidFill>
                <a:schemeClr val="accent5"/>
              </a:solidFill>
              <a:uFillTx/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185" t="4053" r="9059" b="2644"/>
          <a:stretch>
            <a:fillRect/>
          </a:stretch>
        </p:blipFill>
        <p:spPr>
          <a:xfrm>
            <a:off x="9001760" y="-5715"/>
            <a:ext cx="3152775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  <a:endParaRPr lang="zh-CN" altLang="en-US" sz="5400" b="1">
              <a:solidFill>
                <a:schemeClr val="accent5"/>
              </a:solidFill>
              <a:uFillTx/>
              <a:latin typeface="+mj-ea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  <a:endParaRPr lang="zh-CN" altLang="en-US" sz="36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  <a:endParaRPr lang="zh-CN" altLang="en-US" sz="36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  <a:endParaRPr lang="zh-CN" altLang="en-US" sz="40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  <a:endParaRPr lang="zh-CN" altLang="en-US" sz="40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  <a:endParaRPr lang="zh-CN" altLang="en-US" sz="40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536575" y="1033780"/>
            <a:ext cx="709168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sz="3200" noProof="1">
                <a:solidFill>
                  <a:schemeClr val="tx1"/>
                </a:solidFill>
              </a:rPr>
              <a:t>兴趣里藏着人生最大的秘密</a:t>
            </a:r>
            <a:endParaRPr lang="zh-CN" sz="3200" noProof="1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250" y="5911850"/>
            <a:ext cx="6790690" cy="700405"/>
          </a:xfrm>
          <a:prstGeom prst="rect">
            <a:avLst/>
          </a:prstGeom>
          <a:solidFill>
            <a:srgbClr val="FFEFE7"/>
          </a:solidFill>
          <a:ln>
            <a:solidFill>
              <a:srgbClr val="FFEFE7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>
                <a:sym typeface="+mn-ea"/>
              </a:rPr>
              <a:t>丁肇中，第一位40岁就获得诺贝尔物理学奖的华人。 </a:t>
            </a:r>
            <a:endParaRPr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>
                <a:sym typeface="+mn-ea"/>
              </a:rPr>
              <a:t>现已80多岁，仍活跃在物理界，不断求解着一个又一个的疑问。 </a:t>
            </a:r>
            <a:endParaRPr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1656715"/>
            <a:ext cx="3240405" cy="4271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76980" y="1922780"/>
            <a:ext cx="8011795" cy="3710305"/>
          </a:xfrm>
          <a:prstGeom prst="rect">
            <a:avLst/>
          </a:prstGeom>
          <a:solidFill>
            <a:srgbClr val="FFEFE7"/>
          </a:solidFill>
        </p:spPr>
        <p:txBody>
          <a:bodyPr wrap="square" rtlCol="0" anchor="t">
            <a:spAutoFit/>
          </a:bodyPr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“我对我做的事情有兴趣。 没有任何人强迫我这样做，正相反，我觉得很快活。 因为有兴趣，我可以三天三夜待在实验室里，守在仪器旁。我急切地希望发现我要探索的东西。” 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40000"/>
              </a:lnSpc>
              <a:buClrTx/>
              <a:buSzTx/>
              <a:buFont typeface="Arial" panose="020B0604020202020204" pitchFamily="34" charset="0"/>
              <a:buNone/>
            </a:pP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      兴趣带给他无限的精力，让他在追逐梦想的路上乐此不疲。丁肇中曾寄语学生：一个人在世界上只走一次，你要选择你认为最感兴趣、最重要的事情去做。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20700" y="842645"/>
            <a:ext cx="9632950" cy="155575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 anchor="t">
            <a:spAutoFit/>
          </a:bodyPr>
          <a:p>
            <a:pPr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你对哪些方面比较感兴趣？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它是否可以推动你的生涯发展，成就你的事业呢？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495" y="2398395"/>
            <a:ext cx="5615940" cy="4254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5838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活动一：我的兴趣代码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89305" y="1480185"/>
            <a:ext cx="4918710" cy="458914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b="0" noProof="1">
                <a:solidFill>
                  <a:schemeClr val="tx1"/>
                </a:solidFill>
              </a:rPr>
              <a:t>       </a:t>
            </a:r>
            <a:r>
              <a:rPr sz="2800" b="0" noProof="1">
                <a:solidFill>
                  <a:schemeClr val="tx1"/>
                </a:solidFill>
              </a:rPr>
              <a:t>很高兴你能来到“霍兰德兴趣代码” 工作坊，工作坊里有六个区域，每个区域都聚集了一群志趣相投的人，他们共同谈论着某一感兴趣 的话题。根据你的兴趣选择，你会先去哪个区域， 再去哪个区域，最后会去哪个区域呢？</a:t>
            </a:r>
            <a:endParaRPr lang="zh-CN" altLang="en-US" sz="2800" b="0" noProof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5" y="735965"/>
            <a:ext cx="6297930" cy="5876290"/>
          </a:xfrm>
          <a:prstGeom prst="octagon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1229360"/>
            <a:ext cx="10026650" cy="5643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5215" y="415290"/>
            <a:ext cx="10026015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sz="2800">
                <a:sym typeface="+mn-ea"/>
              </a:rPr>
              <a:t>1. 请将你选择的排名前三的</a:t>
            </a:r>
            <a:r>
              <a:rPr lang="zh-CN" sz="2800">
                <a:sym typeface="+mn-ea"/>
              </a:rPr>
              <a:t>霍兰德兴趣代码。</a:t>
            </a:r>
            <a:endParaRPr lang="zh-CN" sz="2800">
              <a:sym typeface="+mn-ea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sz="2800">
                <a:sym typeface="+mn-ea"/>
              </a:rPr>
              <a:t>2. 看看哪些同学跟你去了同一区域， 可以互相探讨做出这一决定的具体想法。</a:t>
            </a:r>
            <a:endParaRPr sz="280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活动二：</a:t>
            </a:r>
            <a:r>
              <a:rPr sz="3200" noProof="1">
                <a:solidFill>
                  <a:schemeClr val="tx1"/>
                </a:solidFill>
              </a:rPr>
              <a:t>我的学科优势</a:t>
            </a:r>
            <a:endParaRPr sz="3200" noProof="1">
              <a:solidFill>
                <a:schemeClr val="tx1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530225" y="1550035"/>
            <a:ext cx="11246485" cy="107569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sz="2800" b="0" noProof="1">
                <a:solidFill>
                  <a:schemeClr val="tx1"/>
                </a:solidFill>
              </a:rPr>
              <a:t>请你在下面左边的○里</a:t>
            </a:r>
            <a:r>
              <a:rPr lang="zh-CN" sz="2800" b="0" noProof="1">
                <a:solidFill>
                  <a:schemeClr val="tx1"/>
                </a:solidFill>
              </a:rPr>
              <a:t>，</a:t>
            </a:r>
            <a:r>
              <a:rPr sz="2800" b="0" noProof="1">
                <a:solidFill>
                  <a:schemeClr val="tx1"/>
                </a:solidFill>
              </a:rPr>
              <a:t>写出你感兴趣的学科； 在右边的○里，写下你的优势学科；既感兴趣又有能力优势的学科，写在中间的○里。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12000"/>
          </a:blip>
          <a:stretch>
            <a:fillRect/>
          </a:stretch>
        </p:blipFill>
        <p:spPr>
          <a:xfrm>
            <a:off x="1800860" y="2807970"/>
            <a:ext cx="8873490" cy="36372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0"/>
  <p:tag name="KSO_WM_TEMPLATE_THUMBS_INDEX" val="1、10、11、25、2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77418"/>
  <p:tag name="KSO_WM_UNIT_ID" val="custom20177418_23*i*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77418"/>
  <p:tag name="KSO_WM_UNIT_ID" val="custom20177418_23*i*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28"/>
  <p:tag name="KSO_WM_UNIT_LAYERLEVEL" val="1"/>
  <p:tag name="KSO_WM_UNIT_INDEX" val="1"/>
  <p:tag name="KSO_WM_UNIT_TYPE" val="f"/>
  <p:tag name="KSO_WM_TEMPLATE_CATEGORY" val="custom"/>
  <p:tag name="KSO_WM_TEMPLATE_INDEX" val="20177418"/>
  <p:tag name="KSO_WM_UNIT_ID" val="custom20177418_23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77418"/>
  <p:tag name="KSO_WM_UNIT_ID" val="custom20177418_23*i*4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77418"/>
  <p:tag name="KSO_WM_UNIT_ID" val="custom20177418_23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SLIDE_SIZE" val="964*535"/>
  <p:tag name="KSO_WM_SLIDE_POSITION" val="0*4"/>
  <p:tag name="KSO_WM_SLIDE_LAYOUT_CNT" val="1_1"/>
  <p:tag name="KSO_WM_SLIDE_LAYOUT" val="f_g"/>
  <p:tag name="KSO_WM_BEAUTIFY_FLAG" val="#wm#"/>
  <p:tag name="KSO_WM_SLIDE_TYPE" val="text"/>
  <p:tag name="KSO_WM_SLIDE_ITEM_CNT" val="0"/>
  <p:tag name="KSO_WM_TAG_VERSION" val="1.0"/>
  <p:tag name="KSO_WM_COMBINE_RELATE_SLIDE_ID" val="background20176890_9"/>
  <p:tag name="KSO_WM_TEMPLATE_CATEGORY" val="custom"/>
  <p:tag name="KSO_WM_TEMPLATE_INDEX" val="20177418"/>
  <p:tag name="KSO_WM_SLIDE_ID" val="custom20177418_23"/>
  <p:tag name="KSO_WM_SLIDE_INDEX" val="23"/>
  <p:tag name="KSO_WM_TEMPLATE_SUBCATEGORY" val="0"/>
  <p:tag name="KSO_WM_SLIDE_SUBTYPE" val="pureTxt"/>
</p:tagLst>
</file>

<file path=ppt/tags/tag148.xml><?xml version="1.0" encoding="utf-8"?>
<p:tagLst xmlns:p="http://schemas.openxmlformats.org/presentationml/2006/main">
  <p:tag name="KSO_WM_DOC_GUID" val="{d2e9bcd2-50ab-46f2-b702-70763c3c038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rgbClr val="000000"/>
      </a:dk1>
      <a:lt1>
        <a:srgbClr val="FFFFFF"/>
      </a:lt1>
      <a:dk2>
        <a:srgbClr val="238C3B"/>
      </a:dk2>
      <a:lt2>
        <a:srgbClr val="FFFFFF"/>
      </a:lt2>
      <a:accent1>
        <a:srgbClr val="238C3B"/>
      </a:accent1>
      <a:accent2>
        <a:srgbClr val="A6E989"/>
      </a:accent2>
      <a:accent3>
        <a:srgbClr val="90EFAE"/>
      </a:accent3>
      <a:accent4>
        <a:srgbClr val="98F0DD"/>
      </a:accent4>
      <a:accent5>
        <a:srgbClr val="C5DFC9"/>
      </a:accent5>
      <a:accent6>
        <a:srgbClr val="F5E83D"/>
      </a:accent6>
      <a:hlink>
        <a:srgbClr val="5ECA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WPS 演示</Application>
  <PresentationFormat>自定义</PresentationFormat>
  <Paragraphs>111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汉仪旗黑-85S</vt:lpstr>
      <vt:lpstr>微软雅黑</vt:lpstr>
      <vt:lpstr>Arial</vt:lpstr>
      <vt:lpstr>MS PGothic</vt:lpstr>
      <vt:lpstr>Gill Sans</vt:lpstr>
      <vt:lpstr>黑体</vt:lpstr>
      <vt:lpstr>Calibri</vt:lpstr>
      <vt:lpstr>华文行楷</vt:lpstr>
      <vt:lpstr>Arial Unicode MS</vt:lpstr>
      <vt:lpstr>Segoe Print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萌莱镜王琴</cp:lastModifiedBy>
  <cp:revision>175</cp:revision>
  <dcterms:created xsi:type="dcterms:W3CDTF">2019-04-03T03:43:00Z</dcterms:created>
  <dcterms:modified xsi:type="dcterms:W3CDTF">2019-10-04T13:57:30Z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